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362895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《智人之上》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114800"/>
            <a:ext cx="103628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3498DB"/>
                </a:solidFill>
              </a:defRPr>
            </a:pPr>
            <a:r>
              <a:t>尤瓦尔·赫拉利 最新力作</a:t>
            </a:r>
            <a:br/>
            <a:r>
              <a:t>AI 时代的人类命运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3840480"/>
            <a:ext cx="4876495" cy="9144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286000"/>
            <a:ext cx="9448495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>
                <a:solidFill>
                  <a:srgbClr val="FFFFFF"/>
                </a:solidFill>
              </a:defRPr>
            </a:pPr>
            <a:r>
              <a:t>我们不是在创造工具，而是在创造新的智能物种。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行动指南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5303520" cy="475488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2C3E50"/>
                </a:solidFill>
              </a:defRPr>
            </a:pPr>
            <a:r>
              <a:t>个人层面</a:t>
            </a:r>
          </a:p>
          <a:p>
            <a:pPr>
              <a:spcAft>
                <a:spcPts val="800"/>
              </a:spcAft>
              <a:defRPr sz="1800"/>
            </a:pPr>
            <a:r>
              <a:t>信息验证：查 3 个来源</a:t>
            </a:r>
          </a:p>
          <a:p>
            <a:pPr>
              <a:spcAft>
                <a:spcPts val="800"/>
              </a:spcAft>
              <a:defRPr sz="1800"/>
            </a:pPr>
            <a:r>
              <a:t>算法意识：多问为什么</a:t>
            </a:r>
          </a:p>
          <a:p>
            <a:pPr>
              <a:spcAft>
                <a:spcPts val="800"/>
              </a:spcAft>
              <a:defRPr sz="1800"/>
            </a:pPr>
            <a:r>
              <a:t>数字排毒：每周 1 天</a:t>
            </a:r>
          </a:p>
          <a:p>
            <a:pPr>
              <a:spcAft>
                <a:spcPts val="800"/>
              </a:spcAft>
              <a:defRPr sz="1800"/>
            </a:pPr>
            <a:r>
              <a:t>关键决策：不依赖算法</a:t>
            </a:r>
          </a:p>
          <a:p>
            <a:pPr>
              <a:spcAft>
                <a:spcPts val="800"/>
              </a:spcAft>
              <a:defRPr sz="1800"/>
            </a:pPr>
            <a:r>
              <a:t>AI 学习：了解能力边界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0" y="1463040"/>
            <a:ext cx="5303520" cy="475488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2C3E50"/>
                </a:solidFill>
              </a:defRPr>
            </a:pPr>
            <a:r>
              <a:t>社会层面</a:t>
            </a:r>
          </a:p>
          <a:p>
            <a:pPr>
              <a:spcAft>
                <a:spcPts val="800"/>
              </a:spcAft>
              <a:defRPr sz="1800"/>
            </a:pPr>
            <a:r>
              <a:t>AI 立法：制定监管法律</a:t>
            </a:r>
          </a:p>
          <a:p>
            <a:pPr>
              <a:spcAft>
                <a:spcPts val="800"/>
              </a:spcAft>
              <a:defRPr sz="1800"/>
            </a:pPr>
            <a:r>
              <a:t>媒体素养：纳入义务教育</a:t>
            </a:r>
          </a:p>
          <a:p>
            <a:pPr>
              <a:spcAft>
                <a:spcPts val="800"/>
              </a:spcAft>
              <a:defRPr sz="1800"/>
            </a:pPr>
            <a:r>
              <a:t>公共讨论：组织伦理讨论</a:t>
            </a:r>
          </a:p>
          <a:p>
            <a:pPr>
              <a:spcAft>
                <a:spcPts val="800"/>
              </a:spcAft>
              <a:defRPr sz="1800"/>
            </a:pPr>
            <a:r>
              <a:t>国际合作：参与全球治理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三种未来情景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463040"/>
          <a:ext cx="1127729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9"/>
              </a:tblGrid>
              <a:tr h="1143000"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情景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描述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概率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乌托邦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AI 服务人类，繁荣共享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低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反乌托邦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AI 控制人类，少数人受益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中</a:t>
                      </a:r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平衡态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人机协作，制度约束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中 - 高（需努力）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总结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728655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一句话总结：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AI 不是外来的入侵者，而是人类信息网络演化的产物；</a:t>
            </a: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保护人类主体性，需要技术、制度、文化协同努力。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三个核心收获：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1. 人类文明 = 信息网络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2. AI 是外星智能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3. 自由需要保护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0"/>
            <a:ext cx="10362895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谢谢</a:t>
            </a:r>
          </a:p>
          <a:p>
            <a:br/>
            <a:pPr algn="ctr">
              <a:defRPr sz="2800">
                <a:solidFill>
                  <a:srgbClr val="3498DB"/>
                </a:solidFill>
              </a:defRPr>
            </a:pPr>
            <a:r>
              <a:t>在智人之上，保持人类的主体地位</a:t>
            </a:r>
          </a:p>
          <a:p>
            <a:br/>
            <a:br/>
            <a:pPr algn="ctr">
              <a:defRPr sz="2000">
                <a:solidFill>
                  <a:srgbClr val="ECF0F1"/>
                </a:solidFill>
              </a:defRPr>
            </a:pPr>
            <a:r>
              <a:t>读书笔记整理：小诸 AI 助手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关于本书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728655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作者：尤瓦尔·赫拉利 (Yuval Noah Harari)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出版时间：2024 年 (英文) / 2025 年 (中文)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出版社：中信出版社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定位：简史三部曲之后的最新力作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核心主题：AI 与文明演化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简史三部曲 vs 智人之上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463040"/>
          <a:ext cx="1127729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9"/>
              </a:tblGrid>
              <a:tr h="914400"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书籍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主题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时间维度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《人类简史》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人类如何崛起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过去 7 万年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《未来简史》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人类将走向何方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未来 100 年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《今日简史》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当下紧迫挑战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现在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《智人之上》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AI 与文明演化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现在 + 未来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核心命题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728655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人类文明本质上是一个信息网络系统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三大核心观点：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200">
                <a:solidFill>
                  <a:srgbClr val="2C3E50"/>
                </a:solidFill>
              </a:defRPr>
            </a:pPr>
            <a:r>
              <a:t>人类通过故事和信息网络连接大规模协作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200">
                <a:solidFill>
                  <a:srgbClr val="2C3E50"/>
                </a:solidFill>
              </a:defRPr>
            </a:pPr>
            <a:r>
              <a:t>AI 正在成为这个网络的新操作系统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200">
                <a:solidFill>
                  <a:srgbClr val="2C3E50"/>
                </a:solidFill>
              </a:defRPr>
            </a:pPr>
            <a:r>
              <a:t>人类面临被自己创造的信息系统反噬的风险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信息网络的六次革命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728655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1. 语言革命 (7 万年前) - 协作规模~150 人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2. 文字革命 (5000 年前) - 协作规模=帝国级别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3. 印刷革命 (500 年前) - 协作规模=民族国家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4. 电子革命 (150 年前) - 协作规模=全球化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5. 数字革命 (50 年前) - 协作规模=全球网络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6. AI 革命 (现在) - 协作规模=？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关键洞察：每次信息革命都重塑社会结构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AI 的三大风险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463040"/>
          <a:ext cx="1127729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9"/>
              </a:tblGrid>
              <a:tr h="1143000"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风险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说明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800">
                          <a:solidFill>
                            <a:srgbClr val="FFFFFF"/>
                          </a:solidFill>
                        </a:defRPr>
                      </a:pPr>
                      <a:r>
                        <a:t>后果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虚假信息泛滥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AI 低成本生成虚假内容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社会共识被破坏，民主脆弱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算法控制人类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推荐算法塑造认知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人类自主性丧失</a:t>
                      </a:r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AI 自主目标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AI 可能形成自己的目标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存在生存风险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核心概念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728655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信息网络理论：人类文明的本质是信息网络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叙事主权：谁控制 AI，谁就控制故事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算法控制：最危险的控制是让人自愿被控制</a:t>
            </a:r>
          </a:p>
          <a:p>
            <a:pPr>
              <a:spcAft>
                <a:spcPts val="1200"/>
              </a:spcAft>
              <a:defRPr>
                <a:solidFill>
                  <a:srgbClr val="2C3E50"/>
                </a:solidFill>
              </a:defRPr>
            </a:pPr>
          </a:p>
          <a:p>
            <a:pPr>
              <a:spcAft>
                <a:spcPts val="1200"/>
              </a:spcAft>
              <a:defRPr sz="2400" b="1">
                <a:solidFill>
                  <a:srgbClr val="2C3E50"/>
                </a:solidFill>
              </a:defRPr>
            </a:pPr>
            <a:r>
              <a:t>数据主义：数据成为新的宗教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286000"/>
            <a:ext cx="9448495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>
                <a:solidFill>
                  <a:srgbClr val="FFFFFF"/>
                </a:solidFill>
              </a:defRPr>
            </a:pPr>
            <a:r>
              <a:t>当真相变得廉价，民主就变得脆弱。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286000"/>
            <a:ext cx="9448495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>
                <a:solidFill>
                  <a:srgbClr val="FFFFFF"/>
                </a:solidFill>
              </a:defRPr>
            </a:pPr>
            <a:r>
              <a:t>自由意志不是给定的，是需要保护的。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